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CF4E62-C3BA-20EC-1087-329EA3DCC64D}" v="41" dt="2025-11-20T18:24:59.2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ke, Marissa D" userId="S::lo4213fb@minnstate.edu::12bd71bd-1ffb-4193-86bc-622f1c698d0f" providerId="AD" clId="Web-{BDCF4E62-C3BA-20EC-1087-329EA3DCC64D}"/>
    <pc:docChg chg="modSld">
      <pc:chgData name="Drake, Marissa D" userId="S::lo4213fb@minnstate.edu::12bd71bd-1ffb-4193-86bc-622f1c698d0f" providerId="AD" clId="Web-{BDCF4E62-C3BA-20EC-1087-329EA3DCC64D}" dt="2025-11-20T18:24:59.244" v="42" actId="20577"/>
      <pc:docMkLst>
        <pc:docMk/>
      </pc:docMkLst>
      <pc:sldChg chg="modSp">
        <pc:chgData name="Drake, Marissa D" userId="S::lo4213fb@minnstate.edu::12bd71bd-1ffb-4193-86bc-622f1c698d0f" providerId="AD" clId="Web-{BDCF4E62-C3BA-20EC-1087-329EA3DCC64D}" dt="2025-11-20T18:22:49.538" v="29" actId="20577"/>
        <pc:sldMkLst>
          <pc:docMk/>
          <pc:sldMk cId="3471674553" sldId="266"/>
        </pc:sldMkLst>
        <pc:spChg chg="mod">
          <ac:chgData name="Drake, Marissa D" userId="S::lo4213fb@minnstate.edu::12bd71bd-1ffb-4193-86bc-622f1c698d0f" providerId="AD" clId="Web-{BDCF4E62-C3BA-20EC-1087-329EA3DCC64D}" dt="2025-11-20T18:22:13.459" v="3" actId="20577"/>
          <ac:spMkLst>
            <pc:docMk/>
            <pc:sldMk cId="3471674553" sldId="266"/>
            <ac:spMk id="3" creationId="{3F3D09DA-3C73-0B74-40B3-48735995BC0F}"/>
          </ac:spMkLst>
        </pc:spChg>
        <pc:spChg chg="mod">
          <ac:chgData name="Drake, Marissa D" userId="S::lo4213fb@minnstate.edu::12bd71bd-1ffb-4193-86bc-622f1c698d0f" providerId="AD" clId="Web-{BDCF4E62-C3BA-20EC-1087-329EA3DCC64D}" dt="2025-11-20T18:22:49.538" v="29" actId="20577"/>
          <ac:spMkLst>
            <pc:docMk/>
            <pc:sldMk cId="3471674553" sldId="266"/>
            <ac:spMk id="4" creationId="{B6420310-2E03-662B-7BF3-A1914BE347BB}"/>
          </ac:spMkLst>
        </pc:spChg>
      </pc:sldChg>
      <pc:sldChg chg="modSp">
        <pc:chgData name="Drake, Marissa D" userId="S::lo4213fb@minnstate.edu::12bd71bd-1ffb-4193-86bc-622f1c698d0f" providerId="AD" clId="Web-{BDCF4E62-C3BA-20EC-1087-329EA3DCC64D}" dt="2025-11-20T18:24:59.244" v="42" actId="20577"/>
        <pc:sldMkLst>
          <pc:docMk/>
          <pc:sldMk cId="3069914095" sldId="267"/>
        </pc:sldMkLst>
        <pc:spChg chg="mod">
          <ac:chgData name="Drake, Marissa D" userId="S::lo4213fb@minnstate.edu::12bd71bd-1ffb-4193-86bc-622f1c698d0f" providerId="AD" clId="Web-{BDCF4E62-C3BA-20EC-1087-329EA3DCC64D}" dt="2025-11-20T18:24:59.244" v="42" actId="20577"/>
          <ac:spMkLst>
            <pc:docMk/>
            <pc:sldMk cId="3069914095" sldId="267"/>
            <ac:spMk id="3" creationId="{60BE83F3-FF83-34C1-764D-526D13CA4AF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529C5-8293-891F-273E-7F67222654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AF5D5-352C-2661-D6CD-660406C3A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B7E1A-1F29-E2FB-2CD7-7F1234AC2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FAF7F-6411-4026-ECB4-334E93C4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B0856-3148-B555-8981-EE2C29B5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DAC1-B412-FEB2-D1DA-9F1A21A4B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D5123A-7E12-1F7E-7071-6CEAC858D8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BD58B5-FD26-7E7E-8ED8-C5AAD622C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F8412-2BD6-17D3-598C-3101BA555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0CFA5-A7A1-5AC8-A3AA-5C8936B0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8656FE-AE02-E04D-3E6D-22D37DF9D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0D88D-A7A4-47E6-F1D4-6102D526B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3F9B8-19B7-F2F1-5D8D-6689163CD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83B1C-677A-63A9-339A-D92BE6577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3A177B-3D4C-65F2-3290-66A928A9C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9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289BC-C01A-21E0-8C62-D6957ADC7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FB901-1196-F5E5-34DB-E1DAE26F7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C619B-DA77-E39E-F535-2EBA4849F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41607-EB1B-AD9A-4D65-A6B9A318C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5CAF4-5C6B-E6F9-DD5B-A55B465D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037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95550-CA91-CEA8-9D08-95EB3FDA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326FC-AC51-2D4E-C22B-3536484491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F0AC9-ED68-A557-12C9-23B8FC880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BFCC5-84FB-1C62-DB30-D3DEEDD62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B6BA8-073F-C8AC-809A-2FBDA566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30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7B343-257B-629D-FB79-9DDEAA241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F72A2-5748-4514-CEC6-D4A70E948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79EF6-5B82-2ADA-C13B-F27152669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734A6-ED01-31F8-11FD-B858FFAFF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7CDD46-FB2C-CEB9-4BDD-B9C5624F6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F7D3F-6F9C-C735-3390-8B6C6DD6E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256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968BD-D761-3333-8D23-F91454255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DB69A-D787-5573-7433-94FAAB08BE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AF8023-B9EF-CE31-C91F-AFD85371E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8195D4-5FC4-891B-94CF-AF72A3DBF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8CCC72-8FF1-9064-D1F5-D04DD7E8EE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C4E4BA-370A-180F-2C51-2B90CE441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A43066-E7B2-BEEC-0556-ACB8812B4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EB9293-19F5-C15D-F5AD-4AD0CCABC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51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4FF30-42AD-FE3B-B1BD-F31EB9BEA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4AE5E3-07AA-A6F4-9F0C-33CA812FC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E1AF03-B59D-33C5-384A-FA1309357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4E38C7-4F75-4459-B676-1369B397E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6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C62432-D936-97CC-1AA8-2D85EC227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2D09C0-18BF-3E1E-2E70-F6BFEDF75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BD253-DFF8-27CE-0C87-C8E3A4C0A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948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59CAC-60C8-D502-FFBA-402048953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43AD6-C15B-9711-3133-BD42131BC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1845-BA39-2D77-4ED6-EBB47AC61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9DE4E-445A-9EDA-B9BC-872EFD3E3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5B6832-F0A2-A22F-CBDB-0815F4B2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FFFBD-A845-D94B-1BB5-905DA1A84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7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289E0-32F6-4A6B-2302-6E15C8207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F5B844-FBE7-2B50-D623-DCB9E18D43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DC3BE6-A8B4-C125-C6B0-C8EAC4C15E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21EB6E-8B2C-5DB4-E20D-B56591FB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5B3B8-2EC9-D308-3D60-1991B097B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6EE15-3E54-CCDA-C8E1-75235A4D2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93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81EFA8-76C6-9206-B0CA-EFD0D3663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741B7D-179F-DE7A-AA00-5464762B2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C3898-2394-D852-0402-D284451B60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5C9F4D-EC07-4F94-9FB9-A37331DF8C84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16398-3709-DDCF-1A29-DDBD99BB0A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F492F-49EA-3171-A851-585014D22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6218F5-AC53-41B9-8D5B-D153AEC3C7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4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ippincott-connect.vitalsource.com/books/978197527720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6DE4C-BED5-D180-F768-81CB4797AF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Comprehensive Patient History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94B0AA-F9C8-610E-1F04-27746EA077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US" dirty="0"/>
              <a:t>Marissa Drake, CNP, DNP, FNP​​​</a:t>
            </a:r>
          </a:p>
          <a:p>
            <a:pPr fontAlgn="base"/>
            <a:r>
              <a:rPr lang="en-US" dirty="0"/>
              <a:t>Community Faculty​​​</a:t>
            </a:r>
          </a:p>
          <a:p>
            <a:pPr fontAlgn="base"/>
            <a:r>
              <a:rPr lang="en-US" dirty="0"/>
              <a:t>College of Nursing and Health Sciences​​​</a:t>
            </a:r>
          </a:p>
          <a:p>
            <a:pPr fontAlgn="base"/>
            <a:r>
              <a:rPr lang="en-US" dirty="0"/>
              <a:t>Metropolitan State University​​​</a:t>
            </a:r>
          </a:p>
          <a:p>
            <a:pPr fontAlgn="base"/>
            <a:r>
              <a:rPr lang="en-US" dirty="0"/>
              <a:t>St. Paul, MN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649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B4E25-2610-9784-EA8A-E4E28B221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359C2-4A7C-0AE7-8A41-6A42EC434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Parents, siblings, grandparents, children</a:t>
            </a:r>
          </a:p>
          <a:p>
            <a:r>
              <a:rPr lang="en-US" dirty="0"/>
              <a:t>Significant chronic conditions, living or deceased</a:t>
            </a:r>
          </a:p>
          <a:p>
            <a:r>
              <a:rPr lang="en-US" dirty="0"/>
              <a:t>Pertinent negatives as related to your visit</a:t>
            </a:r>
          </a:p>
          <a:p>
            <a:pPr lvl="1"/>
            <a:r>
              <a:rPr lang="en-US" dirty="0"/>
              <a:t>No family history of heart disease</a:t>
            </a:r>
          </a:p>
          <a:p>
            <a:r>
              <a:rPr lang="en-US" dirty="0"/>
              <a:t>Family pedigree </a:t>
            </a:r>
            <a:r>
              <a:rPr lang="en-US" dirty="0">
                <a:sym typeface="Wingdings" panose="05000000000000000000" pitchFamily="2" charset="2"/>
              </a:rPr>
              <a:t> genetic counselor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D65A46F-056A-86C3-2EAE-3C3AA234F8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8127" y="3345542"/>
            <a:ext cx="4305673" cy="314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855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8C047-23A9-C151-E5AC-DD0824E0D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D09DA-3C73-0B74-40B3-48735995B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4560" y="1513840"/>
            <a:ext cx="5349240" cy="466312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/>
              <a:t>Sexual orientation and gender identity</a:t>
            </a:r>
          </a:p>
          <a:p>
            <a:r>
              <a:rPr lang="en-US" dirty="0"/>
              <a:t>Significant relationships (partner, number of children)</a:t>
            </a:r>
          </a:p>
          <a:p>
            <a:r>
              <a:rPr lang="en-US" dirty="0"/>
              <a:t>Support system</a:t>
            </a:r>
          </a:p>
          <a:p>
            <a:r>
              <a:rPr lang="en-US" dirty="0"/>
              <a:t>Work history/occupation</a:t>
            </a:r>
          </a:p>
          <a:p>
            <a:r>
              <a:rPr lang="en-US" dirty="0"/>
              <a:t>Education</a:t>
            </a:r>
          </a:p>
          <a:p>
            <a:r>
              <a:rPr lang="en-US" dirty="0"/>
              <a:t>Lifestyle and activities of daily living</a:t>
            </a:r>
          </a:p>
          <a:p>
            <a:r>
              <a:rPr lang="en-US" dirty="0"/>
              <a:t>Nutrition</a:t>
            </a:r>
          </a:p>
          <a:p>
            <a:r>
              <a:rPr lang="en-US" dirty="0"/>
              <a:t>Exercise</a:t>
            </a:r>
          </a:p>
          <a:p>
            <a:r>
              <a:rPr lang="en-US" dirty="0"/>
              <a:t>Substance use</a:t>
            </a:r>
          </a:p>
          <a:p>
            <a:r>
              <a:rPr lang="en-US" dirty="0"/>
              <a:t>Safety measures</a:t>
            </a:r>
          </a:p>
          <a:p>
            <a:r>
              <a:rPr lang="en-US" dirty="0"/>
              <a:t>Spirituality</a:t>
            </a:r>
          </a:p>
          <a:p>
            <a:r>
              <a:rPr lang="en-US" dirty="0"/>
              <a:t>Sexual history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420310-2E03-662B-7BF3-A1914BE347BB}"/>
              </a:ext>
            </a:extLst>
          </p:cNvPr>
          <p:cNvSpPr txBox="1">
            <a:spLocks/>
          </p:cNvSpPr>
          <p:nvPr/>
        </p:nvSpPr>
        <p:spPr>
          <a:xfrm>
            <a:off x="558800" y="1513839"/>
            <a:ext cx="5349240" cy="466312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What you obtain will depend on the visit</a:t>
            </a:r>
          </a:p>
          <a:p>
            <a:r>
              <a:rPr lang="en-US" dirty="0"/>
              <a:t>You will continue to build this narrative over your relationship with the patient</a:t>
            </a:r>
          </a:p>
          <a:p>
            <a:r>
              <a:rPr lang="en-US" dirty="0"/>
              <a:t>Weight loss </a:t>
            </a:r>
            <a:r>
              <a:rPr lang="en-US" dirty="0">
                <a:sym typeface="Wingdings" panose="05000000000000000000" pitchFamily="2" charset="2"/>
              </a:rPr>
              <a:t> exercise, sleep nutrition</a:t>
            </a:r>
          </a:p>
          <a:p>
            <a:r>
              <a:rPr lang="en-US" dirty="0">
                <a:sym typeface="Wingdings" panose="05000000000000000000" pitchFamily="2" charset="2"/>
              </a:rPr>
              <a:t>Depression  self care habits, support system, spirituality, substance use</a:t>
            </a:r>
          </a:p>
          <a:p>
            <a:r>
              <a:rPr lang="en-US" dirty="0">
                <a:sym typeface="Wingdings" panose="05000000000000000000" pitchFamily="2" charset="2"/>
              </a:rPr>
              <a:t>STI screening  detailed sexual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674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4BA89-7768-41AE-131B-4D0A89208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Maintenance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E83F3-FF83-34C1-764D-526D13CA4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Vaccines, cancer screening, bone density screening, labs</a:t>
            </a:r>
          </a:p>
          <a:p>
            <a:r>
              <a:rPr lang="en-US" dirty="0"/>
              <a:t>Differs by age and chronic conditions</a:t>
            </a:r>
          </a:p>
          <a:p>
            <a:r>
              <a:rPr lang="en-US" dirty="0"/>
              <a:t>Example: 23yo female</a:t>
            </a:r>
          </a:p>
          <a:p>
            <a:pPr lvl="1"/>
            <a:r>
              <a:rPr lang="en-US"/>
              <a:t>HPV vaccine status, flu/COVID, pap smear, STI screen</a:t>
            </a:r>
          </a:p>
          <a:p>
            <a:r>
              <a:rPr lang="en-US" dirty="0"/>
              <a:t>68yo female</a:t>
            </a:r>
          </a:p>
          <a:p>
            <a:pPr lvl="1"/>
            <a:r>
              <a:rPr lang="en-US" dirty="0"/>
              <a:t>Pneumococcal vaccine status, shingles vaccine status, mammogram, colon cancer screening, lung cancer screening (if indicated), bone density </a:t>
            </a:r>
            <a:r>
              <a:rPr lang="en-US"/>
              <a:t>scan, falls screen</a:t>
            </a:r>
          </a:p>
          <a:p>
            <a:r>
              <a:rPr lang="en-US" dirty="0"/>
              <a:t>Your EHR will likely have a health maintenance list with reminders and ordering prompts</a:t>
            </a:r>
          </a:p>
        </p:txBody>
      </p:sp>
    </p:spTree>
    <p:extLst>
      <p:ext uri="{BB962C8B-B14F-4D97-AF65-F5344CB8AC3E}">
        <p14:creationId xmlns:p14="http://schemas.microsoft.com/office/powerpoint/2010/main" val="3069914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E327C-45B8-3F27-9096-4E65E9FD7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92474-1349-300C-FBF5-A1E658EC4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Soriano, R. P. (2025). </a:t>
            </a:r>
            <a:r>
              <a:rPr lang="en-US" i="1" dirty="0"/>
              <a:t>Lippincott Connect for Bates' Guide to Physical Examination and History Taking</a:t>
            </a:r>
            <a:r>
              <a:rPr lang="en-US" dirty="0"/>
              <a:t> (14th ed.). Wolters Kluwer Health. </a:t>
            </a:r>
            <a:r>
              <a:rPr lang="en-US" dirty="0">
                <a:hlinkClick r:id="rId2"/>
              </a:rPr>
              <a:t>https://lippincott-connect.vitalsource.com/books/9781975277208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2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4BC8-1110-4E42-A517-044DCA720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3793B7-86D9-4B4A-87D7-60E6F801D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New v. established patient</a:t>
            </a:r>
          </a:p>
          <a:p>
            <a:r>
              <a:rPr lang="en-US" dirty="0"/>
              <a:t>Comprehensive health history</a:t>
            </a:r>
          </a:p>
          <a:p>
            <a:pPr lvl="1"/>
            <a:r>
              <a:rPr lang="en-US" dirty="0"/>
              <a:t>Allergies</a:t>
            </a:r>
          </a:p>
          <a:p>
            <a:pPr lvl="1"/>
            <a:r>
              <a:rPr lang="en-US" dirty="0"/>
              <a:t>Medications</a:t>
            </a:r>
          </a:p>
          <a:p>
            <a:pPr lvl="1"/>
            <a:r>
              <a:rPr lang="en-US" dirty="0"/>
              <a:t>Past medical history</a:t>
            </a:r>
          </a:p>
          <a:p>
            <a:pPr lvl="1"/>
            <a:r>
              <a:rPr lang="en-US" dirty="0"/>
              <a:t>Past surgical history</a:t>
            </a:r>
          </a:p>
          <a:p>
            <a:pPr lvl="1"/>
            <a:r>
              <a:rPr lang="en-US" dirty="0"/>
              <a:t>OB/GYN history</a:t>
            </a:r>
          </a:p>
          <a:p>
            <a:pPr lvl="1"/>
            <a:r>
              <a:rPr lang="en-US" dirty="0"/>
              <a:t>Psychiatric history</a:t>
            </a:r>
          </a:p>
          <a:p>
            <a:pPr lvl="1"/>
            <a:r>
              <a:rPr lang="en-US" dirty="0"/>
              <a:t>Family history</a:t>
            </a:r>
          </a:p>
          <a:p>
            <a:pPr lvl="1"/>
            <a:r>
              <a:rPr lang="en-US" dirty="0"/>
              <a:t>Social history</a:t>
            </a:r>
          </a:p>
          <a:p>
            <a:pPr lvl="1"/>
            <a:r>
              <a:rPr lang="en-US" dirty="0"/>
              <a:t>Health maintenance</a:t>
            </a:r>
          </a:p>
        </p:txBody>
      </p:sp>
    </p:spTree>
    <p:extLst>
      <p:ext uri="{BB962C8B-B14F-4D97-AF65-F5344CB8AC3E}">
        <p14:creationId xmlns:p14="http://schemas.microsoft.com/office/powerpoint/2010/main" val="2956431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0C0FC-379B-E8CB-98A3-5B883890B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v. established patient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2DBEE-502A-DF06-DD2D-1028569F20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patient – comprehensive health history</a:t>
            </a:r>
          </a:p>
          <a:p>
            <a:pPr lvl="1"/>
            <a:r>
              <a:rPr lang="en-US" dirty="0"/>
              <a:t>ROI for prior records- clinic staff may collect these ahead of time</a:t>
            </a:r>
          </a:p>
          <a:p>
            <a:pPr lvl="1"/>
            <a:r>
              <a:rPr lang="en-US" dirty="0"/>
              <a:t>Care everywhere (epic)</a:t>
            </a:r>
          </a:p>
          <a:p>
            <a:r>
              <a:rPr lang="en-US" dirty="0"/>
              <a:t>Established patient- updating information from last visit</a:t>
            </a:r>
          </a:p>
          <a:p>
            <a:r>
              <a:rPr lang="en-US" dirty="0"/>
              <a:t>Let your EHR be your guide</a:t>
            </a:r>
          </a:p>
        </p:txBody>
      </p:sp>
    </p:spTree>
    <p:extLst>
      <p:ext uri="{BB962C8B-B14F-4D97-AF65-F5344CB8AC3E}">
        <p14:creationId xmlns:p14="http://schemas.microsoft.com/office/powerpoint/2010/main" val="83930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EF25F-B243-EE2E-7C44-4F8C5F099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Allergies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4DBF3-A99E-6745-94C7-0D5AE4E0C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Medication- include what the reaction was</a:t>
            </a:r>
          </a:p>
          <a:p>
            <a:r>
              <a:rPr lang="en-US" dirty="0"/>
              <a:t>Food</a:t>
            </a:r>
          </a:p>
          <a:p>
            <a:r>
              <a:rPr lang="en-US" dirty="0"/>
              <a:t>environmental</a:t>
            </a:r>
          </a:p>
        </p:txBody>
      </p:sp>
    </p:spTree>
    <p:extLst>
      <p:ext uri="{BB962C8B-B14F-4D97-AF65-F5344CB8AC3E}">
        <p14:creationId xmlns:p14="http://schemas.microsoft.com/office/powerpoint/2010/main" val="368629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F8A85-3824-82CA-8793-C6C9A6D7C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FE5B0-5594-4763-51C8-17B5665698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Prescription, OTC, supplements</a:t>
            </a:r>
          </a:p>
          <a:p>
            <a:r>
              <a:rPr lang="en-US" dirty="0"/>
              <a:t>Include dose, route, frequency</a:t>
            </a:r>
          </a:p>
        </p:txBody>
      </p:sp>
    </p:spTree>
    <p:extLst>
      <p:ext uri="{BB962C8B-B14F-4D97-AF65-F5344CB8AC3E}">
        <p14:creationId xmlns:p14="http://schemas.microsoft.com/office/powerpoint/2010/main" val="3853931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42A4D-59F0-E920-19C6-5AC2204EE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medical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64F9-F2C4-3F78-4DCF-9E277F116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6275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Look at medications, ask what they take them for</a:t>
            </a:r>
          </a:p>
          <a:p>
            <a:r>
              <a:rPr lang="en-US" dirty="0"/>
              <a:t>Consider dividing up by body system, don’t use medical terms, adjust based on age</a:t>
            </a:r>
          </a:p>
          <a:p>
            <a:pPr lvl="1"/>
            <a:r>
              <a:rPr lang="en-US" dirty="0"/>
              <a:t>Cardiac (heart disease, high blood pressure, high cholesterol)</a:t>
            </a:r>
          </a:p>
          <a:p>
            <a:pPr lvl="1"/>
            <a:r>
              <a:rPr lang="en-US" dirty="0"/>
              <a:t>Respiratory (asthma, COPD)</a:t>
            </a:r>
          </a:p>
          <a:p>
            <a:pPr lvl="1"/>
            <a:r>
              <a:rPr lang="en-US" dirty="0"/>
              <a:t>Endocrine (diabetes, thyroid disease)</a:t>
            </a:r>
          </a:p>
          <a:p>
            <a:pPr lvl="1"/>
            <a:r>
              <a:rPr lang="en-US" dirty="0"/>
              <a:t>Autoimmune (RA, connective tissue disorders)</a:t>
            </a:r>
          </a:p>
          <a:p>
            <a:pPr lvl="1"/>
            <a:r>
              <a:rPr lang="en-US" dirty="0"/>
              <a:t>Cancer</a:t>
            </a:r>
          </a:p>
          <a:p>
            <a:pPr lvl="1"/>
            <a:r>
              <a:rPr lang="en-US" dirty="0"/>
              <a:t>GI (IBD, celiac, IBS)</a:t>
            </a:r>
          </a:p>
          <a:p>
            <a:pPr lvl="1"/>
            <a:r>
              <a:rPr lang="en-US" dirty="0"/>
              <a:t>Mental health (depression, anxiety, ADHD, substance abuse)</a:t>
            </a:r>
          </a:p>
          <a:p>
            <a:pPr lvl="1"/>
            <a:r>
              <a:rPr lang="en-US" dirty="0"/>
              <a:t>MSK (OA, osteoporosis)</a:t>
            </a:r>
          </a:p>
          <a:p>
            <a:pPr lvl="1"/>
            <a:r>
              <a:rPr lang="en-US" dirty="0"/>
              <a:t>Neurological (stroke, dementia)</a:t>
            </a:r>
          </a:p>
          <a:p>
            <a:pPr lvl="1"/>
            <a:r>
              <a:rPr lang="en-US" dirty="0"/>
              <a:t>Renal (CKD, kidney stones)</a:t>
            </a:r>
          </a:p>
          <a:p>
            <a:r>
              <a:rPr lang="en-US" dirty="0"/>
              <a:t>History of hospitalizations/ER visits?</a:t>
            </a:r>
          </a:p>
        </p:txBody>
      </p:sp>
    </p:spTree>
    <p:extLst>
      <p:ext uri="{BB962C8B-B14F-4D97-AF65-F5344CB8AC3E}">
        <p14:creationId xmlns:p14="http://schemas.microsoft.com/office/powerpoint/2010/main" val="4120597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446AD-DCC7-0444-34A7-5036701EB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Past Surgical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E0CCC-6726-8204-9FC9-824234253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Dates and names of surgeries</a:t>
            </a:r>
          </a:p>
          <a:p>
            <a:r>
              <a:rPr lang="en-US" dirty="0"/>
              <a:t>Ask about common ones</a:t>
            </a:r>
          </a:p>
          <a:p>
            <a:pPr lvl="1"/>
            <a:r>
              <a:rPr lang="en-US" dirty="0"/>
              <a:t>Wisdom teeth</a:t>
            </a:r>
          </a:p>
          <a:p>
            <a:pPr lvl="1"/>
            <a:r>
              <a:rPr lang="en-US" dirty="0"/>
              <a:t>Tonsillectomy</a:t>
            </a:r>
          </a:p>
          <a:p>
            <a:pPr lvl="1"/>
            <a:r>
              <a:rPr lang="en-US" dirty="0"/>
              <a:t>Cholecystectomy</a:t>
            </a:r>
          </a:p>
          <a:p>
            <a:pPr lvl="1"/>
            <a:r>
              <a:rPr lang="en-US" dirty="0"/>
              <a:t>Hysterectomy/oophorectomy</a:t>
            </a:r>
          </a:p>
          <a:p>
            <a:pPr lvl="1"/>
            <a:r>
              <a:rPr lang="en-US" dirty="0"/>
              <a:t>Joint replacement</a:t>
            </a:r>
          </a:p>
          <a:p>
            <a:pPr lvl="1"/>
            <a:r>
              <a:rPr lang="en-US" dirty="0"/>
              <a:t>Appendectomy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82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D2E02-839D-345A-C1D6-E8BE9A8BE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OB/GYN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6AF9B-97D6-9499-FEC6-BBF8E1F46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GTPAL</a:t>
            </a:r>
          </a:p>
          <a:p>
            <a:pPr lvl="1"/>
            <a:r>
              <a:rPr lang="en-US" dirty="0"/>
              <a:t>Gravida- number of times a woman has been pregnant</a:t>
            </a:r>
          </a:p>
          <a:p>
            <a:pPr lvl="1"/>
            <a:r>
              <a:rPr lang="en-US" dirty="0"/>
              <a:t>Term births (37+ weeks)</a:t>
            </a:r>
          </a:p>
          <a:p>
            <a:pPr lvl="1"/>
            <a:r>
              <a:rPr lang="en-US" dirty="0"/>
              <a:t>Preterm births (&lt;37 weeks)</a:t>
            </a:r>
          </a:p>
          <a:p>
            <a:pPr lvl="1"/>
            <a:r>
              <a:rPr lang="en-US" dirty="0"/>
              <a:t>Abortions (losses &lt; 20 weeks)</a:t>
            </a:r>
          </a:p>
          <a:p>
            <a:pPr lvl="1"/>
            <a:r>
              <a:rPr lang="en-US" dirty="0"/>
              <a:t>Living children</a:t>
            </a:r>
          </a:p>
          <a:p>
            <a:r>
              <a:rPr lang="en-US" dirty="0"/>
              <a:t>Gravida/Para</a:t>
            </a:r>
          </a:p>
          <a:p>
            <a:pPr lvl="1"/>
            <a:r>
              <a:rPr lang="en-US" dirty="0"/>
              <a:t>Gravida- number of pregnancies</a:t>
            </a:r>
          </a:p>
          <a:p>
            <a:pPr lvl="1"/>
            <a:r>
              <a:rPr lang="en-US" dirty="0"/>
              <a:t>Para- number of live births</a:t>
            </a:r>
          </a:p>
          <a:p>
            <a:r>
              <a:rPr lang="en-US" dirty="0"/>
              <a:t>G4 T2 P1 A1 L3</a:t>
            </a:r>
          </a:p>
          <a:p>
            <a:pPr lvl="1"/>
            <a:r>
              <a:rPr lang="en-US" dirty="0"/>
              <a:t>4 pregnancies, 2 were past 37 weeks gestation, 1 preterm, 1 lost before 20 weeks, 3 living children</a:t>
            </a:r>
          </a:p>
          <a:p>
            <a:r>
              <a:rPr lang="en-US" dirty="0"/>
              <a:t>G2 P1</a:t>
            </a:r>
          </a:p>
          <a:p>
            <a:pPr lvl="1"/>
            <a:r>
              <a:rPr lang="en-US" dirty="0"/>
              <a:t>2 pregnancies, 1 live birth</a:t>
            </a:r>
          </a:p>
          <a:p>
            <a:pPr lvl="1"/>
            <a:r>
              <a:rPr lang="en-US" dirty="0"/>
              <a:t>Could currently be pregnant, or could have had a pregnancy loss</a:t>
            </a:r>
          </a:p>
        </p:txBody>
      </p:sp>
    </p:spTree>
    <p:extLst>
      <p:ext uri="{BB962C8B-B14F-4D97-AF65-F5344CB8AC3E}">
        <p14:creationId xmlns:p14="http://schemas.microsoft.com/office/powerpoint/2010/main" val="1706923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F155-27AC-EBC4-A332-16BDE4348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Psychiatric 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DDB86-306D-C603-40FB-1821A247D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Indications</a:t>
            </a:r>
          </a:p>
          <a:p>
            <a:pPr lvl="1"/>
            <a:r>
              <a:rPr lang="en-US" dirty="0"/>
              <a:t>extensive mental health history</a:t>
            </a:r>
          </a:p>
          <a:p>
            <a:pPr lvl="1"/>
            <a:r>
              <a:rPr lang="en-US" dirty="0"/>
              <a:t>starting treatment for a mental health condition</a:t>
            </a:r>
          </a:p>
          <a:p>
            <a:r>
              <a:rPr lang="en-US" dirty="0"/>
              <a:t>components</a:t>
            </a:r>
          </a:p>
          <a:p>
            <a:pPr lvl="1"/>
            <a:r>
              <a:rPr lang="en-US" dirty="0"/>
              <a:t>Diagnosed conditions, tried treatments</a:t>
            </a:r>
          </a:p>
          <a:p>
            <a:pPr lvl="1"/>
            <a:r>
              <a:rPr lang="en-US" dirty="0"/>
              <a:t>Psychiatric hospitalizations</a:t>
            </a:r>
          </a:p>
          <a:p>
            <a:pPr lvl="1"/>
            <a:r>
              <a:rPr lang="en-US" dirty="0"/>
              <a:t>Suicide attempts</a:t>
            </a:r>
          </a:p>
          <a:p>
            <a:pPr lvl="1"/>
            <a:r>
              <a:rPr lang="en-US" dirty="0"/>
              <a:t>Substance abuse</a:t>
            </a:r>
          </a:p>
          <a:p>
            <a:pPr lvl="1"/>
            <a:r>
              <a:rPr lang="en-US" dirty="0"/>
              <a:t>Psychiatry, psychology, crisis treatment</a:t>
            </a:r>
          </a:p>
        </p:txBody>
      </p:sp>
    </p:spTree>
    <p:extLst>
      <p:ext uri="{BB962C8B-B14F-4D97-AF65-F5344CB8AC3E}">
        <p14:creationId xmlns:p14="http://schemas.microsoft.com/office/powerpoint/2010/main" val="3245793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600</Words>
  <Application>Microsoft Office PowerPoint</Application>
  <PresentationFormat>Widescreen</PresentationFormat>
  <Paragraphs>112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Comprehensive Patient History</vt:lpstr>
      <vt:lpstr>Agenda</vt:lpstr>
      <vt:lpstr>New v. established patient</vt:lpstr>
      <vt:lpstr>Allergies</vt:lpstr>
      <vt:lpstr>Medications</vt:lpstr>
      <vt:lpstr>Past medical history</vt:lpstr>
      <vt:lpstr>Past Surgical history</vt:lpstr>
      <vt:lpstr>OB/GYN History</vt:lpstr>
      <vt:lpstr>Psychiatric History</vt:lpstr>
      <vt:lpstr>Family History</vt:lpstr>
      <vt:lpstr>Social History</vt:lpstr>
      <vt:lpstr>Health Maintenance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Drake, Marissa D</dc:creator>
  <cp:lastModifiedBy>Drake, Marissa D</cp:lastModifiedBy>
  <cp:revision>13</cp:revision>
  <dcterms:created xsi:type="dcterms:W3CDTF">2025-11-13T19:49:28Z</dcterms:created>
  <dcterms:modified xsi:type="dcterms:W3CDTF">2025-11-20T18:25:02Z</dcterms:modified>
</cp:coreProperties>
</file>